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0" r:id="rId2"/>
    <p:sldId id="4421" r:id="rId3"/>
    <p:sldId id="4422" r:id="rId4"/>
    <p:sldId id="4423" r:id="rId5"/>
    <p:sldId id="4424" r:id="rId6"/>
    <p:sldId id="4425" r:id="rId7"/>
    <p:sldId id="4426" r:id="rId8"/>
    <p:sldId id="4427" r:id="rId9"/>
    <p:sldId id="4428" r:id="rId10"/>
    <p:sldId id="4429" r:id="rId11"/>
    <p:sldId id="4430" r:id="rId12"/>
    <p:sldId id="4431" r:id="rId13"/>
    <p:sldId id="4432" r:id="rId14"/>
    <p:sldId id="4433" r:id="rId15"/>
    <p:sldId id="4434" r:id="rId16"/>
    <p:sldId id="4435" r:id="rId17"/>
    <p:sldId id="4436" r:id="rId18"/>
    <p:sldId id="443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87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38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83ABB-A641-41B3-815B-0BF716117969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64667-E269-4945-B7C0-AD99F8954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91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225B-E41B-77C0-1A23-7FE91583A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A84B7F-BF54-53DE-5ED7-2CDED8A4B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18E42-7938-EBF6-0BBB-C03E98259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74C66D-7C77-1BC2-E297-5581F607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71FE2-01D7-8CFA-F772-2A12DADA9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7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79BFA-EF8F-EA09-32AE-D64B8AE7D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459FB-C2B4-23D4-5E49-19DBA37F4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3C33-E5A3-B4F5-E8BF-0885DE881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3BEFD-E011-F7CA-9B31-F27B73919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99C5A-F8B7-9E90-F8CD-0F9D22014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37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C63739-7054-0E76-0B25-A01771D40C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38EBE8-732F-CBA6-F8BB-30CF1BAE2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9432A-8B6F-76F0-0D7B-30A66B962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8D616-BCA7-5689-02D1-3CA3EA884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83D8B-7730-9BA0-75AA-DC12AF5D0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53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69414-E7DE-B18D-3123-DBD0283DA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EC70-B92A-CC7C-576E-A961A566D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0CFBF-3986-2ECA-DC6E-B0EB5EEAE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622A7-D018-3314-6712-AC0A3E32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F858B-9E65-33C3-1330-DDC559B7F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4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99EF2-BE12-339C-53A6-D7F37ED5D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EA9B6-8FA8-149E-9646-FB301CFB1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25791-C68A-6622-2CC5-3C0B28333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CB1C5-90B9-0823-9015-AF5F09CF9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9B8B6-BAA6-240F-60BE-518B08A6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01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E3121-A2A6-067F-9BB5-431330CD0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61458-6F42-1FC6-02A5-B26BB0448D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0A9E45-D816-7EFD-3CAA-178E16FA00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4DE17-8AF8-1452-3C2B-1E8AC11C0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04EE6-8A95-F57F-A192-3DE3AA413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7B0C8-4507-0579-A941-6A255E92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83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D41E2-A077-4FE6-C0D3-E53AD7692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D9F13-A5D4-37A3-1493-299424981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5EE514-EB19-276A-D5A5-AD3B45285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4ECFBA-4BCE-DB10-1A82-A2D64F058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FB50E7-10C2-3309-2CDC-0F66334ED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1554FF-26AD-988B-1BE6-17295ED2C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B7DB9-3BFA-EEC0-380B-FF6C9131A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18BED0-2F21-3460-79B8-7290A76A4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07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0D88-D9A6-E2BA-4D07-31B2E1E8C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9C88D8-4119-A0E3-1E19-520074B60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BD6728-10D0-DD4F-070F-D8887DC40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1F0AF4-0EB8-E3C6-BC9D-0F225B0D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1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6305AF-CB28-6234-0989-07022337F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5B88D4-A6C0-E1B7-8994-A86076DAC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2BBE91-403E-73E0-6DB4-5910441B7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680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1ACB-DC8B-620D-E3BF-7FA852E0A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1B764-533F-1B5D-0611-138F69934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5571B-161E-E09A-5698-4A40CFD31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11E9-C5AE-278A-0394-D5A3F4277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A9B3E-94F2-61BE-DDC5-42C05138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52E40-E8E1-BD3E-81E3-532D7B29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0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F0294-46E3-230A-33FB-B650A56B8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C59121-E297-856F-8ED2-F9B862BEE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44B73E-5B9E-91E2-5353-C491A0CF9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4E462-7BB8-F752-941C-B91D00225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8DAB4-C59B-C493-7D76-5E1C91DA5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1DC2E0-CCB3-2997-598A-4720CC284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03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BEEC88-9CA5-4612-35B7-82E0244A7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ADCC53-C329-CE13-38A1-EB94C1E16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1CA58-D0E5-D20E-2F11-B1014BAA02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6C86BF-26DF-47F2-BBA6-FB99F1E1025C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4645D-A023-304B-CF92-E94304A16A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39631-FBA3-5F80-C564-B320E69D3D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53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87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2"/>
          <a:srcRect l="1" r="-387" b="18588"/>
          <a:stretch/>
        </p:blipFill>
        <p:spPr>
          <a:xfrm>
            <a:off x="366227" y="237669"/>
            <a:ext cx="1212311" cy="78869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66227" y="1503753"/>
            <a:ext cx="11555519" cy="9988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5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WIPRO NGA Program – Data Center </a:t>
            </a:r>
            <a:r>
              <a:rPr lang="en-US" sz="280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Batch 9</a:t>
            </a:r>
            <a:endParaRPr lang="en-US" sz="2800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66227" y="3275236"/>
            <a:ext cx="8133196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Capstone Project Presentation –12</a:t>
            </a:r>
            <a:r>
              <a:rPr lang="en-US" sz="2400" baseline="30000" dirty="0">
                <a:solidFill>
                  <a:srgbClr val="FFFFFF"/>
                </a:solidFill>
                <a:latin typeface="HK Grotesk" pitchFamily="2" charset="77"/>
              </a:rPr>
              <a:t>th</a:t>
            </a: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 and 13</a:t>
            </a:r>
            <a:r>
              <a:rPr lang="en-US" sz="2400" baseline="30000" dirty="0">
                <a:solidFill>
                  <a:srgbClr val="FFFFFF"/>
                </a:solidFill>
                <a:latin typeface="HK Grotesk" pitchFamily="2" charset="77"/>
              </a:rPr>
              <a:t>th</a:t>
            </a: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 Aug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66226" y="6140450"/>
            <a:ext cx="4172935" cy="221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67"/>
              </a:lnSpc>
              <a:spcBef>
                <a:spcPct val="0"/>
              </a:spcBef>
            </a:pPr>
            <a:r>
              <a:rPr lang="en-US" sz="1333" spc="133" dirty="0">
                <a:solidFill>
                  <a:srgbClr val="FFFFFF"/>
                </a:solidFill>
                <a:latin typeface="HK Grotesk Light Bold"/>
              </a:rPr>
              <a:t>www.rpsconsulting.in</a:t>
            </a: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ED66556B-B256-8D8D-E60E-0C5895B5FFA5}"/>
              </a:ext>
            </a:extLst>
          </p:cNvPr>
          <p:cNvSpPr txBox="1"/>
          <p:nvPr/>
        </p:nvSpPr>
        <p:spPr>
          <a:xfrm>
            <a:off x="366226" y="5061410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Presented by – Aryan Panwar (user id – 31287) 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21F87AA7-2FEF-9248-CC8B-6951622F8F14}"/>
              </a:ext>
            </a:extLst>
          </p:cNvPr>
          <p:cNvSpPr txBox="1"/>
          <p:nvPr/>
        </p:nvSpPr>
        <p:spPr>
          <a:xfrm>
            <a:off x="366227" y="4136906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Project Title Here – Library Management System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4353B6-447A-07FD-A229-771E86760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514EB0B4-ED87-6CB4-75FA-0FF206174A9B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Users Page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F7989910-31D8-CFF5-5614-2459570F13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431D7A88-A309-C56F-F709-4DBE2701E1A7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E798E-7693-246E-3C03-C86A06437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7DA2E4-BCE6-5DD6-EE6F-7F64982254DF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DC066-A90A-92CF-69D5-27694CF73952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9E3632-D8EC-79BC-2785-686ED5D763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36" y="871267"/>
            <a:ext cx="10532949" cy="523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320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55D02-0D4E-9541-65DC-A465AA5DB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68D16AE2-518D-5902-25F9-9ED64BF4B4E1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User-List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25F881DC-B700-42D1-4236-BC3D216A6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6EB14F9B-6708-2C3A-6A56-733616852C16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EF933-9B3C-926B-881B-5F4427264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0A32B2-B3A9-46F3-B1FD-D4D8F62E4F0B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50A7E0-00BF-127A-7E6D-F17E8C7D3280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3A4057-0365-1188-3723-141D6F9BD0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96" y="828136"/>
            <a:ext cx="10599404" cy="533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60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B7D351-AAFD-FB7C-DC27-8EF5CF4A3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67E2372B-37FC-ACEA-9C1F-54CE7E4B37EF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Add User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B94B4B0-0EEE-EEE8-DA15-ED9EC26EB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9C69F69F-3BF6-CCB0-0C12-9801786AEDF0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46242-1A5B-5324-74FC-0E7E26233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D63DC-3B8D-3717-AD40-C0D41ABC2A18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C011A1-C275-3777-89BB-9B597CC8FCBF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9DE750-245D-09B2-D1DD-D05691B93B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871267"/>
            <a:ext cx="9845960" cy="520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677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EF7A09-8970-7475-97FD-1CED076D8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469D1177-B209-DE37-46D5-3337CC73F845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Borrow Records Page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BE0BFC30-F6DD-1E45-BABC-0A6EE821D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7D035758-9B1E-EA80-5AA3-3C29FB61FC91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A106F-3E08-1649-4241-81AE77F5F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7385EA-6766-459B-F472-FA13C59D472E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30B28F-8B1C-DD2C-7AB1-DA04CD6BB2E3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80457C-0619-769B-8960-395C86AA2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555" y="1043796"/>
            <a:ext cx="10570234" cy="512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697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0CE46-3059-91F9-5479-CDA1131F5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FB74E1ED-59AA-ED97-F1AD-4E9122DA4580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Borrow-List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BEFF06F5-735C-C976-5DDB-33CEAF4831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8DE31E51-7340-92A1-FEE7-826FA8FB9A87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84414-1EDE-5164-2190-11E8D948F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2D060-D1F0-DF6A-75EB-5A55118137A0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2ACF45-E096-5215-2C4B-30607D46AE81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7FCEBE-9663-9412-9C71-B7418C2F7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12" y="1000664"/>
            <a:ext cx="11165551" cy="520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021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6C0B3-1013-DC8E-A7F5-9E23D698A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999EE650-1344-6B4F-344B-73912173D9A6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Borrow  Book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091B8720-D368-E29D-D539-16D4DDA3B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80B7156E-E2EC-0F14-B92C-86BD6E0DDE95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58925-21AC-4F5C-1440-FEEAC82C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5419E2-604F-8CED-92BD-5CCB31A89FFE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E9739F-5DDB-0C9F-7CFB-D62E0CCF68D5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0EBA8C-6F94-2013-1377-B4F86562D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26" y="810882"/>
            <a:ext cx="11476055" cy="535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828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8C2AB6-E7AB-9194-9940-3A58B250B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B4E965A1-511B-F797-332C-97AB7EDDB30D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Jenkins Deployment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9BCC0297-B3E7-4467-D3F8-97B93B79A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0DC07034-2A82-31DF-DFB9-D6B65E1342BE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C0909-7EAF-D354-D091-177F5F7A5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D48D4-3AA5-148C-11B3-84AA89190158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6A41E9-065B-C8A9-E529-E92106735F13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DCECDE-B314-C43A-6ADA-3403640D9A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96" y="931652"/>
            <a:ext cx="10937367" cy="527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7052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F212AB-804C-A868-F40B-B94023657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4A0C0CBB-3F23-B7F7-4A8C-FBDBE8B77599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Postman Endpoints Testing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205A29D-BB59-D7EE-51D4-B6B61B62C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4A582D62-CA7A-8977-EF21-CDEE251C349B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01557-AA5E-E358-5D96-FCA91FCB7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057FE-CAC0-349B-4BCF-1A36B8D96AC6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C309B1-8FF8-6894-037B-C0E7FEB39A18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C7972F-0A3C-14C2-1E7C-208B341941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94" y="1043796"/>
            <a:ext cx="6494327" cy="51413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4C773E-9FA6-AA7E-22C8-BFDB29B11F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438" y="1043796"/>
            <a:ext cx="5408947" cy="514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2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87C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6737AB-1B1F-18B4-645C-6FC95F6EE5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AF3D8DC9-E1EB-872E-96BB-F8B2428F61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387" b="18588"/>
          <a:stretch/>
        </p:blipFill>
        <p:spPr>
          <a:xfrm>
            <a:off x="366227" y="237669"/>
            <a:ext cx="1212311" cy="788699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E3B80AF7-5401-5D91-D30A-FFA4721B3B6F}"/>
              </a:ext>
            </a:extLst>
          </p:cNvPr>
          <p:cNvSpPr txBox="1"/>
          <p:nvPr/>
        </p:nvSpPr>
        <p:spPr>
          <a:xfrm>
            <a:off x="366226" y="6140450"/>
            <a:ext cx="4172935" cy="221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67"/>
              </a:lnSpc>
              <a:spcBef>
                <a:spcPct val="0"/>
              </a:spcBef>
            </a:pPr>
            <a:r>
              <a:rPr lang="en-US" sz="1333" spc="133" dirty="0">
                <a:solidFill>
                  <a:srgbClr val="FFFFFF"/>
                </a:solidFill>
                <a:latin typeface="HK Grotesk Light Bold"/>
              </a:rPr>
              <a:t>www.rpsconsulting.in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D4C839-6206-9D52-9241-8EAA83504320}"/>
              </a:ext>
            </a:extLst>
          </p:cNvPr>
          <p:cNvSpPr txBox="1"/>
          <p:nvPr/>
        </p:nvSpPr>
        <p:spPr>
          <a:xfrm>
            <a:off x="2814368" y="2900330"/>
            <a:ext cx="6249838" cy="12977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9425"/>
              </a:lnSpc>
              <a:spcBef>
                <a:spcPct val="0"/>
              </a:spcBef>
            </a:pPr>
            <a:r>
              <a:rPr lang="en-US" sz="8800" b="1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72696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B7AE17-255B-EFAF-AB19-35D5726D4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FE3526C0-0D62-E999-846D-539DB0F96A06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Project Overview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CE32E4E7-27A9-CE4B-8AB0-AA5E86AA8E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222EB71-F821-F852-BAE8-F9C461EA6C98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4C8-542D-6BAC-F31C-291E314EA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834CDC-2435-88E7-E908-66FF8BBA8773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863AEC-32C3-8D0A-1EF7-98EF5E6A4137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051975-85FE-9E2B-633B-752B48B3D573}"/>
              </a:ext>
            </a:extLst>
          </p:cNvPr>
          <p:cNvSpPr txBox="1"/>
          <p:nvPr/>
        </p:nvSpPr>
        <p:spPr>
          <a:xfrm>
            <a:off x="526212" y="1463286"/>
            <a:ext cx="8650136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Complete digital transformation of traditional library operations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Full-stack web application with microservices architecture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End-to-end automation from development to deployment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Cloud-native approach using containerization and orchestration </a:t>
            </a:r>
          </a:p>
        </p:txBody>
      </p:sp>
    </p:spTree>
    <p:extLst>
      <p:ext uri="{BB962C8B-B14F-4D97-AF65-F5344CB8AC3E}">
        <p14:creationId xmlns:p14="http://schemas.microsoft.com/office/powerpoint/2010/main" val="4051022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131790-7826-C9CF-8FC3-48FB9CB2B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087D30B5-257D-8579-A0DC-9717E6CC87A0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Technical Architecture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E43F057-6808-BC2E-FF54-2E7ED2EAE9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F436775E-429B-65CC-4E4E-1C3B267E19A1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1167D-FCE4-BB10-4C00-9D9B4585A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75AA3E-E58C-13FD-7DB3-75BD10632558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C0DA97-EAFD-FF7A-300C-C96062889F52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1B61F9-3864-5879-7C86-5D1A91A00AB5}"/>
              </a:ext>
            </a:extLst>
          </p:cNvPr>
          <p:cNvSpPr txBox="1"/>
          <p:nvPr/>
        </p:nvSpPr>
        <p:spPr>
          <a:xfrm>
            <a:off x="526212" y="1092350"/>
            <a:ext cx="86781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n-US" b="1" dirty="0">
                <a:solidFill>
                  <a:srgbClr val="00B0F0"/>
                </a:solidFill>
              </a:rPr>
              <a:t>Frontend Layer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Angular 17 with TypeScript</a:t>
            </a:r>
          </a:p>
          <a:p>
            <a:r>
              <a:rPr lang="en-US" dirty="0">
                <a:solidFill>
                  <a:srgbClr val="00B0F0"/>
                </a:solidFill>
              </a:rPr>
              <a:t>Material Design UI components</a:t>
            </a:r>
          </a:p>
          <a:p>
            <a:r>
              <a:rPr lang="en-US" dirty="0">
                <a:solidFill>
                  <a:srgbClr val="00B0F0"/>
                </a:solidFill>
              </a:rPr>
              <a:t>Responsive web interface</a:t>
            </a:r>
          </a:p>
          <a:p>
            <a:r>
              <a:rPr lang="en-US" dirty="0">
                <a:solidFill>
                  <a:srgbClr val="00B0F0"/>
                </a:solidFill>
              </a:rPr>
              <a:t>Real-time data synchronization</a:t>
            </a:r>
          </a:p>
          <a:p>
            <a:r>
              <a:rPr lang="en-US" b="1" dirty="0">
                <a:solidFill>
                  <a:srgbClr val="00B0F0"/>
                </a:solidFill>
              </a:rPr>
              <a:t>Backend Layer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Spring Boot 3.1.5 with Java 17</a:t>
            </a:r>
          </a:p>
          <a:p>
            <a:r>
              <a:rPr lang="en-US" dirty="0">
                <a:solidFill>
                  <a:srgbClr val="00B0F0"/>
                </a:solidFill>
              </a:rPr>
              <a:t>RESTful API architecture</a:t>
            </a:r>
          </a:p>
          <a:p>
            <a:r>
              <a:rPr lang="en-US" dirty="0">
                <a:solidFill>
                  <a:srgbClr val="00B0F0"/>
                </a:solidFill>
              </a:rPr>
              <a:t>Spring Security for authentication</a:t>
            </a:r>
          </a:p>
          <a:p>
            <a:r>
              <a:rPr lang="en-US" dirty="0">
                <a:solidFill>
                  <a:srgbClr val="00B0F0"/>
                </a:solidFill>
              </a:rPr>
              <a:t>JPA/Hibernate for data persistence</a:t>
            </a:r>
          </a:p>
          <a:p>
            <a:r>
              <a:rPr lang="en-US" b="1" dirty="0">
                <a:solidFill>
                  <a:srgbClr val="00B0F0"/>
                </a:solidFill>
              </a:rPr>
              <a:t>Database Layer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MySQL 8.0 database</a:t>
            </a:r>
          </a:p>
          <a:p>
            <a:r>
              <a:rPr lang="en-US" dirty="0">
                <a:solidFill>
                  <a:srgbClr val="00B0F0"/>
                </a:solidFill>
              </a:rPr>
              <a:t>Relational data modeling</a:t>
            </a:r>
          </a:p>
          <a:p>
            <a:r>
              <a:rPr lang="en-US" dirty="0">
                <a:solidFill>
                  <a:srgbClr val="00B0F0"/>
                </a:solidFill>
              </a:rPr>
              <a:t>Automated migrations</a:t>
            </a:r>
          </a:p>
          <a:p>
            <a:r>
              <a:rPr lang="en-US" dirty="0">
                <a:solidFill>
                  <a:srgbClr val="00B0F0"/>
                </a:solidFill>
              </a:rPr>
              <a:t>Sample data initialization</a:t>
            </a:r>
          </a:p>
        </p:txBody>
      </p:sp>
    </p:spTree>
    <p:extLst>
      <p:ext uri="{BB962C8B-B14F-4D97-AF65-F5344CB8AC3E}">
        <p14:creationId xmlns:p14="http://schemas.microsoft.com/office/powerpoint/2010/main" val="2914594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3D95B2-0C36-DB62-B7C0-2FA708D38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47C655D8-F2E4-618D-A97E-EA1ADA291235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Core Functionality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058F1F7E-3B47-2F2F-BAA8-D85E99831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6D223ADC-EF2A-E112-123E-AFB444A23E93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6044D-BF4F-D266-6918-06962C36F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129048-4EB4-113E-1C14-E9F1C538B423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6AF2A3-48DF-6C7E-1F8E-B33827E62910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532CA1-20EC-1D07-2C1E-C6B63B8787ED}"/>
              </a:ext>
            </a:extLst>
          </p:cNvPr>
          <p:cNvSpPr txBox="1"/>
          <p:nvPr/>
        </p:nvSpPr>
        <p:spPr>
          <a:xfrm>
            <a:off x="526212" y="819170"/>
            <a:ext cx="867817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Book Management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Complete CRUD operations for book inventory</a:t>
            </a:r>
          </a:p>
          <a:p>
            <a:r>
              <a:rPr lang="en-US" dirty="0">
                <a:solidFill>
                  <a:srgbClr val="00B0F0"/>
                </a:solidFill>
              </a:rPr>
              <a:t>ISBN validation and duplicate prevention</a:t>
            </a:r>
          </a:p>
          <a:p>
            <a:r>
              <a:rPr lang="en-US" dirty="0">
                <a:solidFill>
                  <a:srgbClr val="00B0F0"/>
                </a:solidFill>
              </a:rPr>
              <a:t>Genre-based categorization</a:t>
            </a:r>
          </a:p>
          <a:p>
            <a:r>
              <a:rPr lang="en-US" dirty="0">
                <a:solidFill>
                  <a:srgbClr val="00B0F0"/>
                </a:solidFill>
              </a:rPr>
              <a:t>Availability tracking with copy management</a:t>
            </a:r>
          </a:p>
          <a:p>
            <a:r>
              <a:rPr lang="en-US" b="1" dirty="0">
                <a:solidFill>
                  <a:srgbClr val="00B0F0"/>
                </a:solidFill>
              </a:rPr>
              <a:t>User Management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Member registration and profile management</a:t>
            </a:r>
          </a:p>
          <a:p>
            <a:r>
              <a:rPr lang="en-US" dirty="0">
                <a:solidFill>
                  <a:srgbClr val="00B0F0"/>
                </a:solidFill>
              </a:rPr>
              <a:t>Multiple membership tiers (Regular, Premium, Student)</a:t>
            </a:r>
          </a:p>
          <a:p>
            <a:r>
              <a:rPr lang="en-US" dirty="0">
                <a:solidFill>
                  <a:srgbClr val="00B0F0"/>
                </a:solidFill>
              </a:rPr>
              <a:t>User status tracking and permissions</a:t>
            </a:r>
          </a:p>
          <a:p>
            <a:r>
              <a:rPr lang="en-US" dirty="0">
                <a:solidFill>
                  <a:srgbClr val="00B0F0"/>
                </a:solidFill>
              </a:rPr>
              <a:t>Contact information management</a:t>
            </a:r>
          </a:p>
          <a:p>
            <a:r>
              <a:rPr lang="en-US" b="1" dirty="0">
                <a:solidFill>
                  <a:srgbClr val="00B0F0"/>
                </a:solidFill>
              </a:rPr>
              <a:t>Borrowing System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Automated book checkout and return</a:t>
            </a:r>
          </a:p>
          <a:p>
            <a:r>
              <a:rPr lang="en-US" dirty="0">
                <a:solidFill>
                  <a:srgbClr val="00B0F0"/>
                </a:solidFill>
              </a:rPr>
              <a:t>Due date calculations with membership-based periods</a:t>
            </a:r>
          </a:p>
          <a:p>
            <a:r>
              <a:rPr lang="en-US" dirty="0">
                <a:solidFill>
                  <a:srgbClr val="00B0F0"/>
                </a:solidFill>
              </a:rPr>
              <a:t>Overdue tracking and fine calculation</a:t>
            </a:r>
          </a:p>
          <a:p>
            <a:r>
              <a:rPr lang="en-US" dirty="0">
                <a:solidFill>
                  <a:srgbClr val="00B0F0"/>
                </a:solidFill>
              </a:rPr>
              <a:t>Borrowing history and analytics</a:t>
            </a:r>
          </a:p>
          <a:p>
            <a:r>
              <a:rPr lang="en-US" b="1" dirty="0">
                <a:solidFill>
                  <a:srgbClr val="00B0F0"/>
                </a:solidFill>
              </a:rPr>
              <a:t>Admin Portal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Secure authentication system</a:t>
            </a:r>
          </a:p>
          <a:p>
            <a:r>
              <a:rPr lang="en-US" dirty="0">
                <a:solidFill>
                  <a:srgbClr val="00B0F0"/>
                </a:solidFill>
              </a:rPr>
              <a:t>Role-based access control</a:t>
            </a:r>
          </a:p>
          <a:p>
            <a:r>
              <a:rPr lang="en-US" dirty="0">
                <a:solidFill>
                  <a:srgbClr val="00B0F0"/>
                </a:solidFill>
              </a:rPr>
              <a:t>Dashboard with real-time statistics</a:t>
            </a:r>
          </a:p>
          <a:p>
            <a:r>
              <a:rPr lang="en-US" dirty="0">
                <a:solidFill>
                  <a:srgbClr val="00B0F0"/>
                </a:solidFill>
              </a:rPr>
              <a:t>System monitoring and health checks</a:t>
            </a:r>
          </a:p>
        </p:txBody>
      </p:sp>
    </p:spTree>
    <p:extLst>
      <p:ext uri="{BB962C8B-B14F-4D97-AF65-F5344CB8AC3E}">
        <p14:creationId xmlns:p14="http://schemas.microsoft.com/office/powerpoint/2010/main" val="287973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302B2-64AE-25FF-45A7-D46BA7EE9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C53DC8EE-BF5D-67C7-9D9B-98ED8D4B7845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Admin Page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2F68BA92-90C3-339E-568C-7921AD070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7DE7B92D-C8A0-D4D6-6847-93810AFE2998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8349C-8C7C-4DF3-9CD8-57AF0244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1934D8-5577-023A-8331-7587B32792F0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C57E7B-0223-E045-8C86-1F01B867A1BA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13E4D5-7BC5-8247-D739-8424EAF1D7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75" y="897146"/>
            <a:ext cx="11225937" cy="526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399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6B8260-A007-C329-4C7C-B864A5009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D7BE40C8-0E04-3765-8264-F738A0B679AC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Dashboard Page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022DC348-E716-8385-E29D-44A42EBD23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49A2A6E5-20EF-1588-D147-3AF2B04378D3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16E50-B37C-654F-5850-C695AA910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F1A471-EC0D-E1CC-A47E-006F39568506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8A163-11A9-0FED-15CA-FAE67D7F9ABE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A8C012-46CC-D6A9-07E0-434C054C0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48" y="966158"/>
            <a:ext cx="10593239" cy="532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691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8E003-468E-4626-EAC6-C07120F1F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5958FBEF-CF51-C899-6F75-25C339CB843B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Books Page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B36571D-266A-2410-F54F-3945E9B9FB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AAD63794-C28A-32FA-BF47-B8023ECFDD9C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E7503-1C3A-F2DE-A50B-426D6090D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8751E6-939B-521E-FCB8-DBB94E89DE77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9EE106-232B-2F69-F37C-1F56B8CB1B81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094740-6232-3459-2CA9-625729523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70" y="1190445"/>
            <a:ext cx="10041147" cy="501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08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2D9AA-349D-DD9F-E841-AE2C18A88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99368EC9-E13B-1981-4E25-ACA686D6CF9C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Books-List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955C24C9-8611-0008-8AD3-52186B520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E35C12F5-F3BA-F382-6FFF-CE80F709BAE7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8B31C2-CACD-78CB-4D08-3CC23BBFB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A00B1F-2AB6-C4F7-4438-28803E8493E6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C443D6-ABC7-61B6-FB20-4BAB629A6B88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8AAAA6-CACB-3FD3-0ED5-104E63961E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60" y="1224950"/>
            <a:ext cx="10102565" cy="487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507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6E24C-B259-6B24-4CB9-64E9767E8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B80DE072-945F-981B-3581-B375B527A0FF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Add Book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14A81CA0-FAAD-D644-C5F8-56734BCBA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DD657552-2108-BE4D-3102-1EAB92C9160D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2025 -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B9113-3F69-6298-0BCF-BE6AA77A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C6C31A-8F48-39C5-C1E6-8AA1191D1AE0}"/>
              </a:ext>
            </a:extLst>
          </p:cNvPr>
          <p:cNvSpPr txBox="1"/>
          <p:nvPr/>
        </p:nvSpPr>
        <p:spPr>
          <a:xfrm>
            <a:off x="250118" y="1358780"/>
            <a:ext cx="1169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CFAE45-AFE3-65A6-AF29-5EB8F200AFC4}"/>
              </a:ext>
            </a:extLst>
          </p:cNvPr>
          <p:cNvSpPr txBox="1"/>
          <p:nvPr/>
        </p:nvSpPr>
        <p:spPr>
          <a:xfrm>
            <a:off x="526212" y="2639683"/>
            <a:ext cx="967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E5FB29-153E-E399-77BD-F74AB82144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34" y="931653"/>
            <a:ext cx="10325819" cy="526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672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3233</TotalTime>
  <Words>364</Words>
  <Application>Microsoft Office PowerPoint</Application>
  <PresentationFormat>Widescreen</PresentationFormat>
  <Paragraphs>96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Aptos</vt:lpstr>
      <vt:lpstr>Aptos Display</vt:lpstr>
      <vt:lpstr>Arial</vt:lpstr>
      <vt:lpstr>Calibri</vt:lpstr>
      <vt:lpstr>HK Grotesk</vt:lpstr>
      <vt:lpstr>HK Grotesk Bold</vt:lpstr>
      <vt:lpstr>HK Grotesk Light</vt:lpstr>
      <vt:lpstr>HK Grotesk Light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Satish M</dc:creator>
  <cp:lastModifiedBy>31287-Aryan Panwar</cp:lastModifiedBy>
  <cp:revision>17</cp:revision>
  <dcterms:created xsi:type="dcterms:W3CDTF">2024-05-04T13:11:57Z</dcterms:created>
  <dcterms:modified xsi:type="dcterms:W3CDTF">2025-08-29T04:41:10Z</dcterms:modified>
</cp:coreProperties>
</file>

<file path=docProps/thumbnail.jpeg>
</file>